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2" r:id="rId7"/>
    <p:sldId id="260" r:id="rId8"/>
    <p:sldId id="263" r:id="rId9"/>
    <p:sldId id="264" r:id="rId10"/>
    <p:sldId id="268" r:id="rId11"/>
    <p:sldId id="270" r:id="rId12"/>
    <p:sldId id="267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B4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4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ublic.tableau.com/profile/marisa.fernandes#!/vizhome/Goodreadsbooks/Goodreadssbookstheroleofgenreontheaverageratingofbook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62978-0ECE-41EC-8EB4-9179F6743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375004"/>
            <a:ext cx="7766936" cy="1646302"/>
          </a:xfrm>
        </p:spPr>
        <p:txBody>
          <a:bodyPr/>
          <a:lstStyle/>
          <a:p>
            <a:r>
              <a:rPr lang="pt-PT" dirty="0"/>
              <a:t>“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rating’s</a:t>
            </a:r>
            <a:r>
              <a:rPr lang="pt-PT" dirty="0"/>
              <a:t> </a:t>
            </a:r>
            <a:r>
              <a:rPr lang="pt-PT" dirty="0" err="1"/>
              <a:t>book</a:t>
            </a:r>
            <a:r>
              <a:rPr lang="pt-PT" dirty="0"/>
              <a:t> </a:t>
            </a:r>
            <a:r>
              <a:rPr lang="pt-PT" dirty="0" err="1"/>
              <a:t>predictor</a:t>
            </a:r>
            <a:r>
              <a:rPr lang="pt-PT" dirty="0"/>
              <a:t>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915CC8-4D28-43A7-8032-36FA772A59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7023" y="5386097"/>
            <a:ext cx="7766936" cy="1096899"/>
          </a:xfrm>
        </p:spPr>
        <p:txBody>
          <a:bodyPr/>
          <a:lstStyle/>
          <a:p>
            <a:r>
              <a:rPr lang="pt-PT" dirty="0"/>
              <a:t>Project 6</a:t>
            </a:r>
          </a:p>
          <a:p>
            <a:r>
              <a:rPr lang="pt-PT" dirty="0"/>
              <a:t>Marisa Fernandes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B2C07C7-B5EB-4530-9F33-43CEBD673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041" y="2255902"/>
            <a:ext cx="5636966" cy="4227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4925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63155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1687CB-B3A4-48E2-B6B5-F3494546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Future </a:t>
            </a:r>
            <a:r>
              <a:rPr lang="pt-PT" dirty="0" err="1"/>
              <a:t>improvements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7A2CDA-2132-426C-9EA1-BB8BD9B76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PT" dirty="0" err="1"/>
              <a:t>develop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friendly</a:t>
            </a:r>
            <a:r>
              <a:rPr lang="pt-PT" dirty="0"/>
              <a:t> interface for </a:t>
            </a:r>
            <a:r>
              <a:rPr lang="pt-PT" dirty="0" err="1"/>
              <a:t>introducing</a:t>
            </a:r>
            <a:r>
              <a:rPr lang="pt-PT" dirty="0"/>
              <a:t> </a:t>
            </a:r>
            <a:r>
              <a:rPr lang="pt-PT" dirty="0" err="1"/>
              <a:t>book’s</a:t>
            </a:r>
            <a:r>
              <a:rPr lang="pt-PT" dirty="0"/>
              <a:t> data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obtaining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rating </a:t>
            </a:r>
            <a:r>
              <a:rPr lang="pt-PT" dirty="0" err="1"/>
              <a:t>prediction</a:t>
            </a:r>
            <a:r>
              <a:rPr lang="pt-PT" dirty="0"/>
              <a:t>.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easier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publication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</a:t>
            </a:r>
            <a:r>
              <a:rPr lang="pt-PT" dirty="0"/>
              <a:t> </a:t>
            </a:r>
            <a:r>
              <a:rPr lang="pt-PT" dirty="0" err="1"/>
              <a:t>book</a:t>
            </a:r>
            <a:r>
              <a:rPr lang="pt-PT" dirty="0"/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CCA0C0-1D6E-4E50-B2ED-CA483C2F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5165" y="3429000"/>
            <a:ext cx="2857143" cy="2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62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B9097A-AC98-454F-BECC-DFCD8ECA3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54543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before</a:t>
            </a:r>
            <a:r>
              <a:rPr lang="pt-PT" dirty="0"/>
              <a:t> </a:t>
            </a:r>
            <a:r>
              <a:rPr lang="pt-PT" dirty="0" err="1"/>
              <a:t>finishing</a:t>
            </a:r>
            <a:r>
              <a:rPr lang="pt-PT" dirty="0"/>
              <a:t>… </a:t>
            </a:r>
            <a:r>
              <a:rPr lang="pt-PT" dirty="0" err="1"/>
              <a:t>let’s</a:t>
            </a:r>
            <a:r>
              <a:rPr lang="pt-PT" dirty="0"/>
              <a:t> </a:t>
            </a:r>
            <a:r>
              <a:rPr lang="pt-PT" dirty="0" err="1"/>
              <a:t>present</a:t>
            </a:r>
            <a:r>
              <a:rPr lang="pt-PT" dirty="0"/>
              <a:t> some data </a:t>
            </a:r>
            <a:r>
              <a:rPr lang="pt-PT" dirty="0" err="1"/>
              <a:t>analysis</a:t>
            </a:r>
            <a:r>
              <a:rPr lang="pt-PT" dirty="0"/>
              <a:t> </a:t>
            </a:r>
            <a:r>
              <a:rPr lang="pt-PT" dirty="0" err="1"/>
              <a:t>conclusions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books’genre</a:t>
            </a:r>
            <a:r>
              <a:rPr lang="pt-PT" dirty="0"/>
              <a:t>!</a:t>
            </a:r>
          </a:p>
        </p:txBody>
      </p:sp>
      <p:pic>
        <p:nvPicPr>
          <p:cNvPr id="4" name="Marcador de Posição de Conteúdo 3">
            <a:hlinkClick r:id="rId2" tooltip="Goodreads'books: the role of genre on the average rating of books"/>
            <a:extLst>
              <a:ext uri="{FF2B5EF4-FFF2-40B4-BE49-F238E27FC236}">
                <a16:creationId xmlns:a16="http://schemas.microsoft.com/office/drawing/2014/main" id="{2FB70305-C125-4357-9138-398DA3D09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32627" y="2625810"/>
            <a:ext cx="7311461" cy="33578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593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FC7A591-DEE2-4794-9050-918684A6E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4640" y="1807663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pt-PT" sz="6000" b="1" dirty="0"/>
          </a:p>
          <a:p>
            <a:pPr marL="0" indent="0" algn="ctr">
              <a:buNone/>
            </a:pPr>
            <a:r>
              <a:rPr lang="pt-PT" sz="6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Thank</a:t>
            </a:r>
            <a:r>
              <a:rPr lang="pt-PT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pt-PT" sz="6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you</a:t>
            </a:r>
            <a:r>
              <a:rPr lang="pt-PT" sz="6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5137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A2A38-182B-4B19-A2A0-AE520B46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2646A6C-42AC-4237-B723-17EFF2395D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12328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35D004-9D68-44D9-AAC2-E0C812BA2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2" y="1442114"/>
            <a:ext cx="8596668" cy="1320800"/>
          </a:xfrm>
        </p:spPr>
        <p:txBody>
          <a:bodyPr/>
          <a:lstStyle/>
          <a:p>
            <a:pPr algn="ctr"/>
            <a:r>
              <a:rPr lang="pt-PT" dirty="0"/>
              <a:t>“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rating’s</a:t>
            </a:r>
            <a:r>
              <a:rPr lang="pt-PT" dirty="0"/>
              <a:t> </a:t>
            </a:r>
            <a:r>
              <a:rPr lang="pt-PT" dirty="0" err="1"/>
              <a:t>book</a:t>
            </a:r>
            <a:r>
              <a:rPr lang="pt-PT" dirty="0"/>
              <a:t> </a:t>
            </a:r>
            <a:r>
              <a:rPr lang="pt-PT" dirty="0" err="1"/>
              <a:t>predictor</a:t>
            </a:r>
            <a:r>
              <a:rPr lang="pt-PT" dirty="0"/>
              <a:t>” as a </a:t>
            </a:r>
            <a:r>
              <a:rPr lang="pt-PT" dirty="0" err="1"/>
              <a:t>product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19CD88-7B57-4749-B1F4-CC88E6DC3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512" y="3663666"/>
            <a:ext cx="3961263" cy="2640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89DDF29-0F63-4038-B73D-A7ED2EEC3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830" y="3429000"/>
            <a:ext cx="1511300" cy="15113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519233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6335D-706E-4C11-96D3-1F2984A6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b="1" dirty="0" err="1"/>
              <a:t>Information</a:t>
            </a:r>
            <a:r>
              <a:rPr lang="pt-PT" b="1" dirty="0"/>
              <a:t> to </a:t>
            </a:r>
            <a:r>
              <a:rPr lang="pt-PT" b="1" dirty="0" err="1"/>
              <a:t>be</a:t>
            </a:r>
            <a:r>
              <a:rPr lang="pt-PT" b="1" dirty="0"/>
              <a:t> </a:t>
            </a:r>
            <a:r>
              <a:rPr lang="pt-PT" b="1" dirty="0" err="1"/>
              <a:t>provided</a:t>
            </a:r>
            <a:r>
              <a:rPr lang="pt-PT" b="1" dirty="0"/>
              <a:t> </a:t>
            </a:r>
            <a:r>
              <a:rPr lang="pt-PT" b="1" dirty="0" err="1"/>
              <a:t>in</a:t>
            </a:r>
            <a:r>
              <a:rPr lang="pt-PT" b="1" dirty="0"/>
              <a:t> </a:t>
            </a:r>
            <a:r>
              <a:rPr lang="pt-PT" b="1" dirty="0" err="1"/>
              <a:t>order</a:t>
            </a:r>
            <a:r>
              <a:rPr lang="pt-PT" b="1" dirty="0"/>
              <a:t> </a:t>
            </a:r>
            <a:r>
              <a:rPr lang="pt-PT" b="1" dirty="0" err="1"/>
              <a:t>to</a:t>
            </a:r>
            <a:r>
              <a:rPr lang="pt-PT" b="1" dirty="0"/>
              <a:t> </a:t>
            </a:r>
            <a:r>
              <a:rPr lang="pt-PT" b="1" dirty="0" err="1"/>
              <a:t>predict</a:t>
            </a:r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37B7F4D-4E11-47C9-BEE9-AD1A00B5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394" y="2039582"/>
            <a:ext cx="4645555" cy="3731075"/>
          </a:xfrm>
          <a:prstGeom prst="rect">
            <a:avLst/>
          </a:prstGeom>
        </p:spPr>
      </p:pic>
      <p:pic>
        <p:nvPicPr>
          <p:cNvPr id="12" name="Marcador de Posição de Conteúdo 11">
            <a:extLst>
              <a:ext uri="{FF2B5EF4-FFF2-40B4-BE49-F238E27FC236}">
                <a16:creationId xmlns:a16="http://schemas.microsoft.com/office/drawing/2014/main" id="{DA225411-B25A-45FD-AB94-4C2624CCE3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55" y="2741093"/>
            <a:ext cx="4310246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64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A5371-66B5-45C5-A0AC-3326EC9B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sz="3600" b="1" dirty="0"/>
              <a:t>Imagine a </a:t>
            </a:r>
            <a:r>
              <a:rPr lang="pt-PT" sz="3600" b="1" dirty="0" err="1"/>
              <a:t>book</a:t>
            </a:r>
            <a:r>
              <a:rPr lang="pt-PT" sz="3600" b="1" dirty="0"/>
              <a:t> </a:t>
            </a:r>
            <a:r>
              <a:rPr lang="pt-PT" sz="3600" b="1" dirty="0" err="1"/>
              <a:t>with</a:t>
            </a:r>
            <a:r>
              <a:rPr lang="pt-PT" sz="3600" b="1" dirty="0"/>
              <a:t> </a:t>
            </a:r>
            <a:r>
              <a:rPr lang="pt-PT" sz="3600" b="1" dirty="0" err="1"/>
              <a:t>the</a:t>
            </a:r>
            <a:r>
              <a:rPr lang="pt-PT" sz="3600" b="1" dirty="0"/>
              <a:t> </a:t>
            </a:r>
            <a:r>
              <a:rPr lang="pt-PT" sz="3600" b="1" dirty="0" err="1"/>
              <a:t>following</a:t>
            </a:r>
            <a:r>
              <a:rPr lang="pt-PT" sz="3600" b="1" dirty="0"/>
              <a:t> </a:t>
            </a:r>
            <a:r>
              <a:rPr lang="pt-PT" sz="3600" b="1" dirty="0" err="1"/>
              <a:t>conditions</a:t>
            </a:r>
            <a:r>
              <a:rPr lang="pt-PT" sz="3600" b="1" dirty="0"/>
              <a:t>…</a:t>
            </a:r>
            <a:endParaRPr lang="pt-PT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924556-9447-43B8-A6FF-050660D4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910" y="1930400"/>
            <a:ext cx="4706819" cy="4258550"/>
          </a:xfrm>
          <a:prstGeom prst="rect">
            <a:avLst/>
          </a:prstGeom>
        </p:spPr>
      </p:pic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8BFB6071-AF03-4AF7-AC1A-0CA70DDA57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355" y="3014049"/>
            <a:ext cx="4310246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12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CB424-6B6D-4303-9AD4-5D61A8DD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b="1" dirty="0" err="1"/>
              <a:t>What</a:t>
            </a:r>
            <a:r>
              <a:rPr lang="pt-PT" b="1" dirty="0"/>
              <a:t> </a:t>
            </a:r>
            <a:r>
              <a:rPr lang="pt-PT" b="1" dirty="0" err="1"/>
              <a:t>would</a:t>
            </a:r>
            <a:r>
              <a:rPr lang="pt-PT" b="1" dirty="0"/>
              <a:t> </a:t>
            </a:r>
            <a:r>
              <a:rPr lang="pt-PT" b="1" dirty="0" err="1"/>
              <a:t>be</a:t>
            </a:r>
            <a:r>
              <a:rPr lang="pt-PT" b="1" dirty="0"/>
              <a:t> </a:t>
            </a:r>
            <a:r>
              <a:rPr lang="pt-PT" b="1" dirty="0" err="1"/>
              <a:t>its</a:t>
            </a:r>
            <a:r>
              <a:rPr lang="pt-PT" b="1" dirty="0"/>
              <a:t> </a:t>
            </a:r>
            <a:r>
              <a:rPr lang="pt-PT" b="1" dirty="0" err="1"/>
              <a:t>average</a:t>
            </a:r>
            <a:r>
              <a:rPr lang="pt-PT" b="1" dirty="0"/>
              <a:t> </a:t>
            </a:r>
            <a:r>
              <a:rPr lang="pt-PT" b="1" dirty="0" err="1"/>
              <a:t>rating</a:t>
            </a:r>
            <a:r>
              <a:rPr lang="pt-PT" b="1" dirty="0"/>
              <a:t>?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CBA65FC-A677-487E-862B-04C02E92C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19646"/>
            <a:ext cx="8596668" cy="3880773"/>
          </a:xfrm>
        </p:spPr>
        <p:txBody>
          <a:bodyPr/>
          <a:lstStyle/>
          <a:p>
            <a:pPr marL="0" indent="0" algn="ctr">
              <a:buNone/>
            </a:pPr>
            <a:r>
              <a:rPr lang="pt-PT" sz="8000" b="1" dirty="0"/>
              <a:t>4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737A3C-9726-46EB-8FAF-A3EDB52E8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5097937"/>
            <a:ext cx="2532921" cy="132556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ABDB12FA-9494-42BB-BA1A-648AA50AFD25}"/>
              </a:ext>
            </a:extLst>
          </p:cNvPr>
          <p:cNvSpPr/>
          <p:nvPr/>
        </p:nvSpPr>
        <p:spPr>
          <a:xfrm>
            <a:off x="3849943" y="5459410"/>
            <a:ext cx="2682240" cy="602615"/>
          </a:xfrm>
          <a:prstGeom prst="rightArrow">
            <a:avLst/>
          </a:prstGeom>
          <a:solidFill>
            <a:srgbClr val="CC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8EB0CF2-E5BE-42FB-A373-D7CFA06828AC}"/>
              </a:ext>
            </a:extLst>
          </p:cNvPr>
          <p:cNvSpPr txBox="1"/>
          <p:nvPr/>
        </p:nvSpPr>
        <p:spPr>
          <a:xfrm>
            <a:off x="7318501" y="5022053"/>
            <a:ext cx="2788920" cy="175432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 b="1" u="sng" dirty="0" err="1">
                <a:solidFill>
                  <a:schemeClr val="accent2">
                    <a:lumMod val="75000"/>
                  </a:schemeClr>
                </a:solidFill>
              </a:rPr>
              <a:t>Classification</a:t>
            </a:r>
            <a:r>
              <a:rPr lang="pt-PT" b="1" u="sng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r>
              <a:rPr lang="pt-PT" dirty="0"/>
              <a:t>1- </a:t>
            </a:r>
            <a:r>
              <a:rPr lang="pt-PT" dirty="0" err="1"/>
              <a:t>Did</a:t>
            </a:r>
            <a:r>
              <a:rPr lang="pt-PT" dirty="0"/>
              <a:t> not </a:t>
            </a:r>
            <a:r>
              <a:rPr lang="pt-PT" dirty="0" err="1"/>
              <a:t>like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  <a:p>
            <a:r>
              <a:rPr lang="pt-PT" dirty="0"/>
              <a:t>2-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ok</a:t>
            </a:r>
            <a:endParaRPr lang="pt-PT" dirty="0"/>
          </a:p>
          <a:p>
            <a:r>
              <a:rPr lang="pt-PT" dirty="0"/>
              <a:t>3- </a:t>
            </a:r>
            <a:r>
              <a:rPr lang="pt-PT" dirty="0" err="1"/>
              <a:t>Liked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  <a:p>
            <a:r>
              <a:rPr lang="pt-PT" dirty="0"/>
              <a:t>4- </a:t>
            </a:r>
            <a:r>
              <a:rPr lang="pt-PT" dirty="0" err="1"/>
              <a:t>Really</a:t>
            </a:r>
            <a:r>
              <a:rPr lang="pt-PT" dirty="0"/>
              <a:t> </a:t>
            </a:r>
            <a:r>
              <a:rPr lang="pt-PT" dirty="0" err="1"/>
              <a:t>liked</a:t>
            </a:r>
            <a:r>
              <a:rPr lang="pt-PT" dirty="0"/>
              <a:t> </a:t>
            </a:r>
            <a:r>
              <a:rPr lang="pt-PT" dirty="0" err="1"/>
              <a:t>it</a:t>
            </a:r>
            <a:endParaRPr lang="pt-PT" dirty="0"/>
          </a:p>
          <a:p>
            <a:r>
              <a:rPr lang="pt-PT" dirty="0"/>
              <a:t>5-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amazing</a:t>
            </a:r>
            <a:endParaRPr lang="pt-PT" dirty="0"/>
          </a:p>
        </p:txBody>
      </p:sp>
      <p:sp>
        <p:nvSpPr>
          <p:cNvPr id="7" name="Estrela: 5 Pontos 6">
            <a:extLst>
              <a:ext uri="{FF2B5EF4-FFF2-40B4-BE49-F238E27FC236}">
                <a16:creationId xmlns:a16="http://schemas.microsoft.com/office/drawing/2014/main" id="{8861F9C2-9804-4235-8F2F-D01FD6D06731}"/>
              </a:ext>
            </a:extLst>
          </p:cNvPr>
          <p:cNvSpPr/>
          <p:nvPr/>
        </p:nvSpPr>
        <p:spPr>
          <a:xfrm>
            <a:off x="7945646" y="3818658"/>
            <a:ext cx="975467" cy="854869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1783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064A96-DD31-4C67-8ED3-D63B44E3A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77" y="1100919"/>
            <a:ext cx="8596668" cy="1320800"/>
          </a:xfrm>
        </p:spPr>
        <p:txBody>
          <a:bodyPr/>
          <a:lstStyle/>
          <a:p>
            <a:pPr algn="ctr"/>
            <a:r>
              <a:rPr lang="pt-PT" dirty="0"/>
              <a:t>“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rating’s</a:t>
            </a:r>
            <a:r>
              <a:rPr lang="pt-PT" dirty="0"/>
              <a:t> </a:t>
            </a:r>
            <a:r>
              <a:rPr lang="pt-PT" dirty="0" err="1"/>
              <a:t>book</a:t>
            </a:r>
            <a:r>
              <a:rPr lang="pt-PT" dirty="0"/>
              <a:t> </a:t>
            </a:r>
            <a:r>
              <a:rPr lang="pt-PT" dirty="0" err="1"/>
              <a:t>predictor</a:t>
            </a:r>
            <a:r>
              <a:rPr lang="pt-PT" dirty="0"/>
              <a:t>” as a </a:t>
            </a:r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challenge</a:t>
            </a:r>
            <a:endParaRPr lang="pt-PT" dirty="0"/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6CFF20D8-DF94-4F1C-94BF-7861413F4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80" y="3183839"/>
            <a:ext cx="4320669" cy="28819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972004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AFF51-F41E-491D-8E1A-663A057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challenges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3649BB-E3D6-47D3-932C-9F0248553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.</a:t>
            </a:r>
            <a:r>
              <a:rPr lang="pt-PT" dirty="0" err="1"/>
              <a:t>txt</a:t>
            </a:r>
            <a:r>
              <a:rPr lang="pt-PT" dirty="0"/>
              <a:t> file to </a:t>
            </a:r>
            <a:r>
              <a:rPr lang="pt-PT" dirty="0" err="1"/>
              <a:t>convert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a </a:t>
            </a:r>
            <a:r>
              <a:rPr lang="pt-PT" dirty="0" err="1"/>
              <a:t>csv</a:t>
            </a:r>
            <a:r>
              <a:rPr lang="pt-PT" dirty="0"/>
              <a:t> 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71001C2-A5D0-416E-ACE8-4108DCCAC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227" y="2369056"/>
            <a:ext cx="7340964" cy="412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37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AFF51-F41E-491D-8E1A-663A057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Technical</a:t>
            </a:r>
            <a:r>
              <a:rPr lang="pt-PT" dirty="0"/>
              <a:t> </a:t>
            </a:r>
            <a:r>
              <a:rPr lang="pt-PT" dirty="0" err="1"/>
              <a:t>challenges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93649BB-E3D6-47D3-932C-9F0248553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/>
          <a:lstStyle/>
          <a:p>
            <a:r>
              <a:rPr lang="pt-PT" u="sng" dirty="0" err="1"/>
              <a:t>the</a:t>
            </a:r>
            <a:r>
              <a:rPr lang="pt-PT" u="sng" dirty="0"/>
              <a:t> </a:t>
            </a:r>
            <a:r>
              <a:rPr lang="pt-PT" u="sng" dirty="0" err="1"/>
              <a:t>column</a:t>
            </a:r>
            <a:r>
              <a:rPr lang="pt-PT" u="sng" dirty="0"/>
              <a:t> </a:t>
            </a:r>
            <a:r>
              <a:rPr lang="pt-PT" u="sng" dirty="0" err="1"/>
              <a:t>of</a:t>
            </a:r>
            <a:r>
              <a:rPr lang="pt-PT" u="sng" dirty="0"/>
              <a:t> </a:t>
            </a:r>
            <a:r>
              <a:rPr lang="pt-PT" u="sng" dirty="0" err="1"/>
              <a:t>books</a:t>
            </a:r>
            <a:r>
              <a:rPr lang="pt-PT" u="sng" dirty="0"/>
              <a:t>’ </a:t>
            </a:r>
            <a:r>
              <a:rPr lang="pt-PT" u="sng" dirty="0" err="1"/>
              <a:t>genre</a:t>
            </a:r>
            <a:r>
              <a:rPr lang="pt-PT" u="sng" dirty="0"/>
              <a:t> (</a:t>
            </a:r>
            <a:r>
              <a:rPr lang="pt-PT" u="sng" dirty="0" err="1"/>
              <a:t>essential</a:t>
            </a:r>
            <a:r>
              <a:rPr lang="pt-PT" u="sng" dirty="0"/>
              <a:t>) 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E77D621-E7AC-4707-AAD4-FDB4E0803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15" y="2422575"/>
            <a:ext cx="5977324" cy="325489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90CEE6E-1615-4879-B993-3FFA6E6E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849" y="2589698"/>
            <a:ext cx="5482136" cy="2864986"/>
          </a:xfrm>
          <a:prstGeom prst="rect">
            <a:avLst/>
          </a:prstGeom>
        </p:spPr>
      </p:pic>
      <p:sp>
        <p:nvSpPr>
          <p:cNvPr id="11" name="Seta: Curvada Para Cima 10">
            <a:extLst>
              <a:ext uri="{FF2B5EF4-FFF2-40B4-BE49-F238E27FC236}">
                <a16:creationId xmlns:a16="http://schemas.microsoft.com/office/drawing/2014/main" id="{53E58AC8-889F-4535-AA27-5B60B5B534F6}"/>
              </a:ext>
            </a:extLst>
          </p:cNvPr>
          <p:cNvSpPr/>
          <p:nvPr/>
        </p:nvSpPr>
        <p:spPr>
          <a:xfrm>
            <a:off x="4219432" y="5764199"/>
            <a:ext cx="3753135" cy="79157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9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F3FC9-1A02-47EF-9331-0BF8BD339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forest</a:t>
            </a:r>
            <a:r>
              <a:rPr lang="pt-PT" dirty="0"/>
              <a:t> </a:t>
            </a:r>
            <a:r>
              <a:rPr lang="pt-PT" dirty="0" err="1"/>
              <a:t>classifier</a:t>
            </a:r>
            <a:r>
              <a:rPr lang="pt-PT" dirty="0"/>
              <a:t> to </a:t>
            </a:r>
            <a:r>
              <a:rPr lang="pt-PT" dirty="0" err="1"/>
              <a:t>make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predictions</a:t>
            </a:r>
            <a:r>
              <a:rPr lang="pt-PT" dirty="0"/>
              <a:t> </a:t>
            </a:r>
          </a:p>
        </p:txBody>
      </p:sp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46F06872-2700-4E34-BE7D-A751072F3B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613" y="3228876"/>
            <a:ext cx="4806544" cy="32011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547AB3-1587-4380-B979-316AE3B896CE}"/>
              </a:ext>
            </a:extLst>
          </p:cNvPr>
          <p:cNvSpPr txBox="1"/>
          <p:nvPr/>
        </p:nvSpPr>
        <p:spPr>
          <a:xfrm>
            <a:off x="1616307" y="3886580"/>
            <a:ext cx="32379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Score</a:t>
            </a:r>
            <a:r>
              <a:rPr lang="pt-PT" dirty="0"/>
              <a:t>: 0.9349593495934959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A24383B-082C-4D26-A9C1-0F8A900A463A}"/>
              </a:ext>
            </a:extLst>
          </p:cNvPr>
          <p:cNvSpPr txBox="1"/>
          <p:nvPr/>
        </p:nvSpPr>
        <p:spPr>
          <a:xfrm>
            <a:off x="1255594" y="3029803"/>
            <a:ext cx="378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GridSearch</a:t>
            </a:r>
            <a:r>
              <a:rPr lang="pt-PT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CV</a:t>
            </a:r>
          </a:p>
        </p:txBody>
      </p:sp>
    </p:spTree>
    <p:extLst>
      <p:ext uri="{BB962C8B-B14F-4D97-AF65-F5344CB8AC3E}">
        <p14:creationId xmlns:p14="http://schemas.microsoft.com/office/powerpoint/2010/main" val="157113829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269</TotalTime>
  <Words>157</Words>
  <Application>Microsoft Office PowerPoint</Application>
  <PresentationFormat>Ecrã Panorâmico</PresentationFormat>
  <Paragraphs>29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7" baseType="lpstr">
      <vt:lpstr>Arial</vt:lpstr>
      <vt:lpstr>Trebuchet MS</vt:lpstr>
      <vt:lpstr>Wingdings 3</vt:lpstr>
      <vt:lpstr>Faceta</vt:lpstr>
      <vt:lpstr>“Average rating’s book predictor”</vt:lpstr>
      <vt:lpstr>“Average rating’s book predictor” as a product</vt:lpstr>
      <vt:lpstr>Information to be provided in order to predict</vt:lpstr>
      <vt:lpstr>Imagine a book with the following conditions…</vt:lpstr>
      <vt:lpstr>What would be its average rating?</vt:lpstr>
      <vt:lpstr>“Average rating’s book predictor” as a technical challenge</vt:lpstr>
      <vt:lpstr>Technical challenges</vt:lpstr>
      <vt:lpstr>Technical challenges</vt:lpstr>
      <vt:lpstr>Random forest classifier to make the predictions </vt:lpstr>
      <vt:lpstr>Future improvements</vt:lpstr>
      <vt:lpstr>After machine learning and before finishing… let’s present some data analysis conclusions about books’genre!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Average rating’s book predictor</dc:title>
  <dc:creator>Marisa Fernandes</dc:creator>
  <cp:lastModifiedBy>Marisa Fernandes</cp:lastModifiedBy>
  <cp:revision>37</cp:revision>
  <dcterms:created xsi:type="dcterms:W3CDTF">2020-12-10T18:42:15Z</dcterms:created>
  <dcterms:modified xsi:type="dcterms:W3CDTF">2020-12-11T22:05:10Z</dcterms:modified>
</cp:coreProperties>
</file>